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129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875F2A-340B-4151-B762-BA2B9E1E39F1}" type="datetimeFigureOut">
              <a:rPr lang="en-US" smtClean="0"/>
              <a:t>12/7/2011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029CD7-4FC6-4FDB-AA77-F0D918D3E7CA}" type="slidenum">
              <a:rPr lang="en-US" smtClean="0"/>
              <a:t>‹#›</a:t>
            </a:fld>
            <a:endParaRPr lang="en-US"/>
          </a:p>
        </p:txBody>
      </p:sp>
    </p:spTree>
    <p:extLst>
      <p:ext uri="{BB962C8B-B14F-4D97-AF65-F5344CB8AC3E}">
        <p14:creationId xmlns:p14="http://schemas.microsoft.com/office/powerpoint/2010/main" val="1800907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ratical.com/co-globalize/BillOfRights.html"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revolutionary-war-and-beyond.com/4th-amendment.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solidFill>
                  <a:schemeClr val="bg1"/>
                </a:solidFill>
                <a:latin typeface="Arial" pitchFamily="34" charset="0"/>
                <a:cs typeface="Arial" pitchFamily="34" charset="0"/>
                <a:hlinkClick r:id="rId3"/>
              </a:rPr>
              <a:t>www.ratical.com/co-globalize/BillOfRights.html</a:t>
            </a:r>
            <a:endParaRPr lang="en-US" dirty="0"/>
          </a:p>
        </p:txBody>
      </p:sp>
      <p:sp>
        <p:nvSpPr>
          <p:cNvPr id="4" name="Slide Number Placeholder 3"/>
          <p:cNvSpPr>
            <a:spLocks noGrp="1"/>
          </p:cNvSpPr>
          <p:nvPr>
            <p:ph type="sldNum" sz="quarter" idx="10"/>
          </p:nvPr>
        </p:nvSpPr>
        <p:spPr/>
        <p:txBody>
          <a:bodyPr/>
          <a:lstStyle/>
          <a:p>
            <a:fld id="{18029CD7-4FC6-4FDB-AA77-F0D918D3E7CA}" type="slidenum">
              <a:rPr lang="en-US" smtClean="0"/>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 (</a:t>
            </a:r>
            <a:r>
              <a:rPr lang="en-US" dirty="0" smtClean="0">
                <a:solidFill>
                  <a:srgbClr val="002060"/>
                </a:solidFill>
              </a:rPr>
              <a:t>NYPD Retired Officer Stephan Fuchs, Criminal Justice Instructor, Everest University</a:t>
            </a:r>
            <a:r>
              <a:rPr lang="en-US" dirty="0" smtClean="0">
                <a:solidFill>
                  <a:schemeClr val="bg1"/>
                </a:solidFill>
              </a:rPr>
              <a:t>). </a:t>
            </a:r>
          </a:p>
          <a:p>
            <a:endParaRPr lang="en-US" dirty="0"/>
          </a:p>
        </p:txBody>
      </p:sp>
      <p:sp>
        <p:nvSpPr>
          <p:cNvPr id="4" name="Slide Number Placeholder 3"/>
          <p:cNvSpPr>
            <a:spLocks noGrp="1"/>
          </p:cNvSpPr>
          <p:nvPr>
            <p:ph type="sldNum" sz="quarter" idx="10"/>
          </p:nvPr>
        </p:nvSpPr>
        <p:spPr/>
        <p:txBody>
          <a:bodyPr/>
          <a:lstStyle/>
          <a:p>
            <a:fld id="{18029CD7-4FC6-4FDB-AA77-F0D918D3E7CA}" type="slidenum">
              <a:rPr lang="en-US" smtClean="0"/>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1100" dirty="0" smtClean="0">
                <a:solidFill>
                  <a:schemeClr val="bg1"/>
                </a:solidFill>
                <a:latin typeface="Arial" pitchFamily="34" charset="0"/>
                <a:cs typeface="Arial" pitchFamily="34" charset="0"/>
              </a:rPr>
              <a:t>(</a:t>
            </a:r>
            <a:r>
              <a:rPr lang="en-US" sz="1200" dirty="0" smtClean="0">
                <a:solidFill>
                  <a:srgbClr val="002060"/>
                </a:solidFill>
                <a:latin typeface="Arial" pitchFamily="34" charset="0"/>
                <a:cs typeface="Arial" pitchFamily="34" charset="0"/>
              </a:rPr>
              <a:t>Laurie Sweet, Criminal Defense Attorney @ Law Offices of Yeazell and Sweet, Clearwater,  Florida</a:t>
            </a:r>
            <a:r>
              <a:rPr lang="en-US" sz="1100" dirty="0" smtClean="0">
                <a:solidFill>
                  <a:schemeClr val="bg1"/>
                </a:solidFill>
                <a:latin typeface="Arial" pitchFamily="34" charset="0"/>
                <a:cs typeface="Arial" pitchFamily="34" charset="0"/>
              </a:rPr>
              <a:t>).</a:t>
            </a:r>
          </a:p>
          <a:p>
            <a:endParaRPr lang="en-US" dirty="0"/>
          </a:p>
        </p:txBody>
      </p:sp>
      <p:sp>
        <p:nvSpPr>
          <p:cNvPr id="4" name="Slide Number Placeholder 3"/>
          <p:cNvSpPr>
            <a:spLocks noGrp="1"/>
          </p:cNvSpPr>
          <p:nvPr>
            <p:ph type="sldNum" sz="quarter" idx="10"/>
          </p:nvPr>
        </p:nvSpPr>
        <p:spPr/>
        <p:txBody>
          <a:bodyPr/>
          <a:lstStyle/>
          <a:p>
            <a:fld id="{18029CD7-4FC6-4FDB-AA77-F0D918D3E7CA}" type="slidenum">
              <a:rPr lang="en-US" smtClean="0"/>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u="sng" dirty="0" smtClean="0">
                <a:solidFill>
                  <a:srgbClr val="002060"/>
                </a:solidFill>
                <a:latin typeface="Arial" pitchFamily="34" charset="0"/>
                <a:cs typeface="Arial" pitchFamily="34" charset="0"/>
                <a:hlinkClick r:id="rId3"/>
              </a:rPr>
              <a:t>http://www.revolutionary-war-and-beyond.com/4th-amendment.html</a:t>
            </a:r>
            <a:endParaRPr lang="en-US" dirty="0"/>
          </a:p>
        </p:txBody>
      </p:sp>
      <p:sp>
        <p:nvSpPr>
          <p:cNvPr id="4" name="Slide Number Placeholder 3"/>
          <p:cNvSpPr>
            <a:spLocks noGrp="1"/>
          </p:cNvSpPr>
          <p:nvPr>
            <p:ph type="sldNum" sz="quarter" idx="10"/>
          </p:nvPr>
        </p:nvSpPr>
        <p:spPr/>
        <p:txBody>
          <a:bodyPr/>
          <a:lstStyle/>
          <a:p>
            <a:fld id="{18029CD7-4FC6-4FDB-AA77-F0D918D3E7CA}" type="slidenum">
              <a:rPr lang="en-US" smtClean="0"/>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chemeClr val="bg1"/>
                </a:solidFill>
              </a:rPr>
              <a:t>(Wolfish, 441 U.S. </a:t>
            </a:r>
            <a:r>
              <a:rPr lang="en-US" smtClean="0">
                <a:solidFill>
                  <a:schemeClr val="bg1"/>
                </a:solidFill>
              </a:rPr>
              <a:t>at 595 [Stevens, dissenting])</a:t>
            </a:r>
            <a:endParaRPr lang="en-US"/>
          </a:p>
        </p:txBody>
      </p:sp>
      <p:sp>
        <p:nvSpPr>
          <p:cNvPr id="4" name="Slide Number Placeholder 3"/>
          <p:cNvSpPr>
            <a:spLocks noGrp="1"/>
          </p:cNvSpPr>
          <p:nvPr>
            <p:ph type="sldNum" sz="quarter" idx="10"/>
          </p:nvPr>
        </p:nvSpPr>
        <p:spPr/>
        <p:txBody>
          <a:bodyPr/>
          <a:lstStyle/>
          <a:p>
            <a:fld id="{18029CD7-4FC6-4FDB-AA77-F0D918D3E7CA}" type="slidenum">
              <a:rPr lang="en-US" smtClean="0"/>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882305B-3A4C-4EC1-A4F4-D47BA7A446FE}" type="datetimeFigureOut">
              <a:rPr lang="en-US" smtClean="0"/>
              <a:t>12/7/2011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78C3DEAD-DFBC-42F1-802C-469B9DF85E5F}"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82305B-3A4C-4EC1-A4F4-D47BA7A446FE}"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C3DEAD-DFBC-42F1-802C-469B9DF85E5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82305B-3A4C-4EC1-A4F4-D47BA7A446FE}"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C3DEAD-DFBC-42F1-802C-469B9DF85E5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82305B-3A4C-4EC1-A4F4-D47BA7A446FE}"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C3DEAD-DFBC-42F1-802C-469B9DF85E5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882305B-3A4C-4EC1-A4F4-D47BA7A446FE}"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78C3DEAD-DFBC-42F1-802C-469B9DF85E5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882305B-3A4C-4EC1-A4F4-D47BA7A446FE}" type="datetimeFigureOut">
              <a:rPr lang="en-US" smtClean="0"/>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C3DEAD-DFBC-42F1-802C-469B9DF85E5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882305B-3A4C-4EC1-A4F4-D47BA7A446FE}" type="datetimeFigureOut">
              <a:rPr lang="en-US" smtClean="0"/>
              <a:t>12/7/2011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C3DEAD-DFBC-42F1-802C-469B9DF85E5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882305B-3A4C-4EC1-A4F4-D47BA7A446FE}" type="datetimeFigureOut">
              <a:rPr lang="en-US" smtClean="0"/>
              <a:t>12/7/2011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C3DEAD-DFBC-42F1-802C-469B9DF85E5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82305B-3A4C-4EC1-A4F4-D47BA7A446FE}" type="datetimeFigureOut">
              <a:rPr lang="en-US" smtClean="0"/>
              <a:t>12/7/2011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C3DEAD-DFBC-42F1-802C-469B9DF85E5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882305B-3A4C-4EC1-A4F4-D47BA7A446FE}" type="datetimeFigureOut">
              <a:rPr lang="en-US" smtClean="0"/>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C3DEAD-DFBC-42F1-802C-469B9DF85E5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882305B-3A4C-4EC1-A4F4-D47BA7A446FE}" type="datetimeFigureOut">
              <a:rPr lang="en-US" smtClean="0"/>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C3DEAD-DFBC-42F1-802C-469B9DF85E5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882305B-3A4C-4EC1-A4F4-D47BA7A446FE}" type="datetimeFigureOut">
              <a:rPr lang="en-US" smtClean="0"/>
              <a:t>12/7/2011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8C3DEAD-DFBC-42F1-802C-469B9DF85E5F}"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1904999"/>
          </a:xfrm>
        </p:spPr>
        <p:txBody>
          <a:bodyPr/>
          <a:lstStyle/>
          <a:p>
            <a:r>
              <a:rPr lang="en-US" dirty="0" smtClean="0"/>
              <a:t>Political Beliefs Presentation</a:t>
            </a:r>
            <a:endParaRPr lang="en-US" dirty="0"/>
          </a:p>
        </p:txBody>
      </p:sp>
      <p:sp>
        <p:nvSpPr>
          <p:cNvPr id="3" name="Subtitle 2"/>
          <p:cNvSpPr>
            <a:spLocks noGrp="1"/>
          </p:cNvSpPr>
          <p:nvPr>
            <p:ph type="subTitle" idx="1"/>
          </p:nvPr>
        </p:nvSpPr>
        <p:spPr>
          <a:xfrm>
            <a:off x="1371600" y="3505200"/>
            <a:ext cx="7239000" cy="2743200"/>
          </a:xfrm>
        </p:spPr>
        <p:txBody>
          <a:bodyPr>
            <a:normAutofit fontScale="85000" lnSpcReduction="20000"/>
          </a:bodyPr>
          <a:lstStyle/>
          <a:p>
            <a:r>
              <a:rPr lang="en-US" b="1" dirty="0">
                <a:solidFill>
                  <a:schemeClr val="tx1">
                    <a:lumMod val="95000"/>
                    <a:lumOff val="5000"/>
                  </a:schemeClr>
                </a:solidFill>
              </a:rPr>
              <a:t>Tira Hickling</a:t>
            </a:r>
          </a:p>
          <a:p>
            <a:r>
              <a:rPr lang="en-US" b="1" dirty="0">
                <a:solidFill>
                  <a:schemeClr val="tx1">
                    <a:lumMod val="95000"/>
                    <a:lumOff val="5000"/>
                  </a:schemeClr>
                </a:solidFill>
              </a:rPr>
              <a:t> </a:t>
            </a:r>
          </a:p>
          <a:p>
            <a:r>
              <a:rPr lang="en-US" b="1" dirty="0">
                <a:solidFill>
                  <a:schemeClr val="tx1">
                    <a:lumMod val="95000"/>
                    <a:lumOff val="5000"/>
                  </a:schemeClr>
                </a:solidFill>
              </a:rPr>
              <a:t>American Government- OL2- DEC11</a:t>
            </a:r>
          </a:p>
          <a:p>
            <a:r>
              <a:rPr lang="en-US" b="1" dirty="0">
                <a:solidFill>
                  <a:schemeClr val="tx1">
                    <a:lumMod val="95000"/>
                    <a:lumOff val="5000"/>
                  </a:schemeClr>
                </a:solidFill>
              </a:rPr>
              <a:t> </a:t>
            </a:r>
          </a:p>
          <a:p>
            <a:r>
              <a:rPr lang="en-US" b="1" dirty="0">
                <a:solidFill>
                  <a:schemeClr val="tx1">
                    <a:lumMod val="95000"/>
                    <a:lumOff val="5000"/>
                  </a:schemeClr>
                </a:solidFill>
              </a:rPr>
              <a:t>Instructor : Art Finkle </a:t>
            </a:r>
          </a:p>
          <a:p>
            <a:r>
              <a:rPr lang="en-US" b="1" dirty="0">
                <a:solidFill>
                  <a:schemeClr val="tx1">
                    <a:lumMod val="95000"/>
                    <a:lumOff val="5000"/>
                  </a:schemeClr>
                </a:solidFill>
              </a:rPr>
              <a:t> </a:t>
            </a:r>
          </a:p>
          <a:p>
            <a:r>
              <a:rPr lang="en-US" b="1" dirty="0">
                <a:solidFill>
                  <a:schemeClr val="tx1">
                    <a:lumMod val="95000"/>
                    <a:lumOff val="5000"/>
                  </a:schemeClr>
                </a:solidFill>
              </a:rPr>
              <a:t>Week 1- Writing Assignment</a:t>
            </a:r>
          </a:p>
          <a:p>
            <a:endParaRPr lang="en-US" dirty="0"/>
          </a:p>
        </p:txBody>
      </p:sp>
    </p:spTree>
  </p:cSld>
  <p:clrMapOvr>
    <a:masterClrMapping/>
  </p:clrMapOvr>
  <p:transition spd="slow" advClick="0" advTm="0">
    <p:sndAc>
      <p:stSnd>
        <p:snd r:embed="rId2" name="drumroll.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dirty="0" smtClean="0"/>
              <a:t>The Carroll Doctrine</a:t>
            </a:r>
            <a:endParaRPr lang="en-US" dirty="0"/>
          </a:p>
        </p:txBody>
      </p:sp>
      <p:sp>
        <p:nvSpPr>
          <p:cNvPr id="3" name="Content Placeholder 2"/>
          <p:cNvSpPr>
            <a:spLocks noGrp="1"/>
          </p:cNvSpPr>
          <p:nvPr>
            <p:ph idx="1"/>
          </p:nvPr>
        </p:nvSpPr>
        <p:spPr>
          <a:xfrm>
            <a:off x="0" y="838200"/>
            <a:ext cx="9144000" cy="6019800"/>
          </a:xfrm>
        </p:spPr>
        <p:txBody>
          <a:bodyPr>
            <a:normAutofit fontScale="25000" lnSpcReduction="20000"/>
          </a:bodyPr>
          <a:lstStyle/>
          <a:p>
            <a:pPr>
              <a:buNone/>
            </a:pPr>
            <a:r>
              <a:rPr lang="en-US" sz="9600" dirty="0" smtClean="0">
                <a:solidFill>
                  <a:schemeClr val="bg1"/>
                </a:solidFill>
                <a:latin typeface="Arial" pitchFamily="34" charset="0"/>
                <a:cs typeface="Arial" pitchFamily="34" charset="0"/>
              </a:rPr>
              <a:t>     </a:t>
            </a:r>
            <a:r>
              <a:rPr lang="en-US" sz="11200" dirty="0" smtClean="0">
                <a:solidFill>
                  <a:schemeClr val="bg1"/>
                </a:solidFill>
                <a:latin typeface="Arial" pitchFamily="34" charset="0"/>
                <a:cs typeface="Arial" pitchFamily="34" charset="0"/>
              </a:rPr>
              <a:t>The 4</a:t>
            </a:r>
            <a:r>
              <a:rPr lang="en-US" sz="11200" baseline="30000" dirty="0" smtClean="0">
                <a:solidFill>
                  <a:schemeClr val="bg1"/>
                </a:solidFill>
                <a:latin typeface="Arial" pitchFamily="34" charset="0"/>
                <a:cs typeface="Arial" pitchFamily="34" charset="0"/>
              </a:rPr>
              <a:t>th</a:t>
            </a:r>
            <a:r>
              <a:rPr lang="en-US" sz="11200" dirty="0" smtClean="0">
                <a:solidFill>
                  <a:schemeClr val="bg1"/>
                </a:solidFill>
                <a:latin typeface="Arial" pitchFamily="34" charset="0"/>
                <a:cs typeface="Arial" pitchFamily="34" charset="0"/>
              </a:rPr>
              <a:t> amendment does NOT cover automobiles. There are instances where people are protected because of the Freedom from unrestricted search warrants. </a:t>
            </a:r>
          </a:p>
          <a:p>
            <a:pPr>
              <a:buNone/>
            </a:pPr>
            <a:endParaRPr lang="en-US" sz="11200" dirty="0" smtClean="0">
              <a:solidFill>
                <a:schemeClr val="bg1"/>
              </a:solidFill>
              <a:latin typeface="Arial" pitchFamily="34" charset="0"/>
              <a:cs typeface="Arial" pitchFamily="34" charset="0"/>
            </a:endParaRPr>
          </a:p>
          <a:p>
            <a:pPr>
              <a:buNone/>
            </a:pPr>
            <a:r>
              <a:rPr lang="en-US" sz="11200" dirty="0" smtClean="0">
                <a:solidFill>
                  <a:schemeClr val="bg1"/>
                </a:solidFill>
                <a:latin typeface="Arial" pitchFamily="34" charset="0"/>
                <a:cs typeface="Arial" pitchFamily="34" charset="0"/>
              </a:rPr>
              <a:t>     The Carroll Doctrine came into effect protecting the government from such instances. There are still exceptions to the rule:  </a:t>
            </a:r>
          </a:p>
          <a:p>
            <a:pPr>
              <a:buNone/>
            </a:pPr>
            <a:r>
              <a:rPr lang="en-US" sz="11200" dirty="0" smtClean="0">
                <a:solidFill>
                  <a:schemeClr val="bg1"/>
                </a:solidFill>
                <a:latin typeface="Arial" pitchFamily="34" charset="0"/>
                <a:cs typeface="Arial" pitchFamily="34" charset="0"/>
              </a:rPr>
              <a:t>  </a:t>
            </a:r>
          </a:p>
          <a:p>
            <a:pPr>
              <a:buNone/>
            </a:pPr>
            <a:r>
              <a:rPr lang="en-US" sz="11200" dirty="0" smtClean="0">
                <a:solidFill>
                  <a:schemeClr val="bg1"/>
                </a:solidFill>
                <a:latin typeface="Arial" pitchFamily="34" charset="0"/>
                <a:cs typeface="Arial" pitchFamily="34" charset="0"/>
              </a:rPr>
              <a:t>    Probable Cause and Reasonable Suspicion, Arrest and Miranda, The Search Warrant Requirement, Exceptions to Warrant Requirement, The Exclusionary Rule and the Fruit of the Poisonous Tree Doctrine, The Knock and Announce Requirement and Search and Seizure at Public Schools .  </a:t>
            </a:r>
          </a:p>
          <a:p>
            <a:pPr>
              <a:buNone/>
            </a:pPr>
            <a:r>
              <a:rPr lang="en-US" sz="9600" dirty="0" smtClean="0">
                <a:solidFill>
                  <a:schemeClr val="bg1"/>
                </a:solidFill>
                <a:latin typeface="Arial" pitchFamily="34" charset="0"/>
                <a:cs typeface="Arial" pitchFamily="34" charset="0"/>
              </a:rPr>
              <a:t>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Societal Connection</a:t>
            </a:r>
            <a:endParaRPr lang="en-US" dirty="0"/>
          </a:p>
        </p:txBody>
      </p:sp>
      <p:sp>
        <p:nvSpPr>
          <p:cNvPr id="3" name="Content Placeholder 2"/>
          <p:cNvSpPr>
            <a:spLocks noGrp="1"/>
          </p:cNvSpPr>
          <p:nvPr>
            <p:ph idx="1"/>
          </p:nvPr>
        </p:nvSpPr>
        <p:spPr/>
        <p:txBody>
          <a:bodyPr>
            <a:normAutofit/>
          </a:bodyPr>
          <a:lstStyle/>
          <a:p>
            <a:pPr>
              <a:buNone/>
            </a:pPr>
            <a:r>
              <a:rPr lang="en-US" dirty="0" smtClean="0">
                <a:solidFill>
                  <a:schemeClr val="bg1"/>
                </a:solidFill>
              </a:rPr>
              <a:t>The essence of that protection is a prohibition </a:t>
            </a:r>
          </a:p>
          <a:p>
            <a:pPr>
              <a:buNone/>
            </a:pPr>
            <a:r>
              <a:rPr lang="en-US" dirty="0" smtClean="0">
                <a:solidFill>
                  <a:schemeClr val="bg1"/>
                </a:solidFill>
              </a:rPr>
              <a:t>against some modes of law enforcement because </a:t>
            </a:r>
          </a:p>
          <a:p>
            <a:pPr>
              <a:buNone/>
            </a:pPr>
            <a:r>
              <a:rPr lang="en-US" dirty="0" smtClean="0">
                <a:solidFill>
                  <a:schemeClr val="bg1"/>
                </a:solidFill>
              </a:rPr>
              <a:t>the cost of police intrusion into personal liberty is</a:t>
            </a:r>
          </a:p>
          <a:p>
            <a:pPr>
              <a:buNone/>
            </a:pPr>
            <a:r>
              <a:rPr lang="en-US" dirty="0" smtClean="0">
                <a:solidFill>
                  <a:schemeClr val="bg1"/>
                </a:solidFill>
              </a:rPr>
              <a:t> too high, even though the intrusion undoubtedly </a:t>
            </a:r>
          </a:p>
          <a:p>
            <a:pPr>
              <a:buNone/>
            </a:pPr>
            <a:r>
              <a:rPr lang="en-US" dirty="0" smtClean="0">
                <a:solidFill>
                  <a:schemeClr val="bg1"/>
                </a:solidFill>
              </a:rPr>
              <a:t>would result in an enormous boon to the public if</a:t>
            </a:r>
          </a:p>
          <a:p>
            <a:pPr>
              <a:buNone/>
            </a:pPr>
            <a:r>
              <a:rPr lang="en-US" dirty="0" smtClean="0">
                <a:solidFill>
                  <a:schemeClr val="bg1"/>
                </a:solidFill>
              </a:rPr>
              <a:t> the efficient apprehension of criminals were the </a:t>
            </a:r>
          </a:p>
          <a:p>
            <a:pPr>
              <a:buNone/>
            </a:pPr>
            <a:r>
              <a:rPr lang="en-US" dirty="0" smtClean="0">
                <a:solidFill>
                  <a:schemeClr val="bg1"/>
                </a:solidFill>
              </a:rPr>
              <a:t>sole criterion to be considered. 'The easiest course</a:t>
            </a:r>
          </a:p>
          <a:p>
            <a:pPr>
              <a:buNone/>
            </a:pPr>
            <a:r>
              <a:rPr lang="en-US" dirty="0" smtClean="0">
                <a:solidFill>
                  <a:schemeClr val="bg1"/>
                </a:solidFill>
              </a:rPr>
              <a:t> for law enforcement officials is not always one </a:t>
            </a:r>
          </a:p>
          <a:p>
            <a:pPr>
              <a:buNone/>
            </a:pPr>
            <a:r>
              <a:rPr lang="en-US" dirty="0" smtClean="0">
                <a:solidFill>
                  <a:schemeClr val="bg1"/>
                </a:solidFill>
              </a:rPr>
              <a:t>that our Constitution allows them to take.</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02920" y="3505200"/>
            <a:ext cx="8183880" cy="2529840"/>
          </a:xfrm>
        </p:spPr>
        <p:txBody>
          <a:bodyPr/>
          <a:lstStyle/>
          <a:p>
            <a:endParaRPr lang="en-US" dirty="0"/>
          </a:p>
        </p:txBody>
      </p:sp>
      <p:sp>
        <p:nvSpPr>
          <p:cNvPr id="8" name="Content Placeholder 7"/>
          <p:cNvSpPr>
            <a:spLocks noGrp="1"/>
          </p:cNvSpPr>
          <p:nvPr>
            <p:ph idx="1"/>
          </p:nvPr>
        </p:nvSpPr>
        <p:spPr>
          <a:xfrm>
            <a:off x="457200" y="0"/>
            <a:ext cx="8229600" cy="6309360"/>
          </a:xfrm>
        </p:spPr>
        <p:txBody>
          <a:bodyPr/>
          <a:lstStyle/>
          <a:p>
            <a:pPr algn="ctr">
              <a:buNone/>
            </a:pPr>
            <a:r>
              <a:rPr lang="en-US" dirty="0" smtClean="0"/>
              <a:t>4</a:t>
            </a:r>
            <a:r>
              <a:rPr lang="en-US" baseline="30000" dirty="0" smtClean="0"/>
              <a:t>Th</a:t>
            </a:r>
            <a:r>
              <a:rPr lang="en-US" dirty="0" smtClean="0"/>
              <a:t> Amendment: </a:t>
            </a:r>
          </a:p>
          <a:p>
            <a:pPr algn="ctr">
              <a:buNone/>
            </a:pPr>
            <a:r>
              <a:rPr lang="en-US" sz="4000" b="1" dirty="0" smtClean="0">
                <a:latin typeface="Bradley Hand ITC" pitchFamily="66" charset="0"/>
              </a:rPr>
              <a:t>Protects Against Unreasonable Searches and Seizures </a:t>
            </a:r>
            <a:endParaRPr lang="en-US" sz="4000" b="1" dirty="0">
              <a:latin typeface="Bradley Hand ITC" pitchFamily="66" charset="0"/>
            </a:endParaRPr>
          </a:p>
        </p:txBody>
      </p:sp>
      <p:pic>
        <p:nvPicPr>
          <p:cNvPr id="9" name="Picture 8" descr="4th Amendment.gif"/>
          <p:cNvPicPr>
            <a:picLocks noChangeAspect="1"/>
          </p:cNvPicPr>
          <p:nvPr/>
        </p:nvPicPr>
        <p:blipFill>
          <a:blip r:embed="rId3" cstate="print"/>
          <a:stretch>
            <a:fillRect/>
          </a:stretch>
        </p:blipFill>
        <p:spPr>
          <a:xfrm>
            <a:off x="0" y="1752600"/>
            <a:ext cx="9144000" cy="5105400"/>
          </a:xfrm>
          <a:prstGeom prst="rect">
            <a:avLst/>
          </a:prstGeom>
        </p:spPr>
      </p:pic>
    </p:spTree>
  </p:cSld>
  <p:clrMapOvr>
    <a:masterClrMapping/>
  </p:clrMapOvr>
  <p:transition spd="med">
    <p:sndAc>
      <p:stSnd>
        <p:snd r:embed="rId2" name="explod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0" y="0"/>
            <a:ext cx="9144000" cy="6858000"/>
          </a:xfrm>
        </p:spPr>
        <p:txBody>
          <a:bodyPr>
            <a:noAutofit/>
          </a:bodyPr>
          <a:lstStyle/>
          <a:p>
            <a:pPr>
              <a:buNone/>
            </a:pPr>
            <a:endParaRPr lang="en-US" sz="2400" dirty="0" smtClean="0">
              <a:solidFill>
                <a:schemeClr val="bg1"/>
              </a:solidFill>
              <a:latin typeface="Arial" pitchFamily="34" charset="0"/>
              <a:cs typeface="Arial" pitchFamily="34" charset="0"/>
            </a:endParaRPr>
          </a:p>
          <a:p>
            <a:pPr>
              <a:buNone/>
            </a:pPr>
            <a:r>
              <a:rPr lang="en-US" sz="2400" dirty="0" smtClean="0">
                <a:solidFill>
                  <a:schemeClr val="bg1"/>
                </a:solidFill>
                <a:latin typeface="Arial" pitchFamily="34" charset="0"/>
                <a:cs typeface="Arial" pitchFamily="34" charset="0"/>
              </a:rPr>
              <a:t>This amendment means that the rights of the </a:t>
            </a:r>
          </a:p>
          <a:p>
            <a:pPr>
              <a:buNone/>
            </a:pPr>
            <a:r>
              <a:rPr lang="en-US" sz="2400" dirty="0" smtClean="0">
                <a:solidFill>
                  <a:schemeClr val="bg1"/>
                </a:solidFill>
                <a:latin typeface="Arial" pitchFamily="34" charset="0"/>
                <a:cs typeface="Arial" pitchFamily="34" charset="0"/>
              </a:rPr>
              <a:t>people are to be secure in their persons, houses,</a:t>
            </a:r>
          </a:p>
          <a:p>
            <a:pPr>
              <a:buNone/>
            </a:pPr>
            <a:r>
              <a:rPr lang="en-US" sz="2400" dirty="0" smtClean="0">
                <a:solidFill>
                  <a:schemeClr val="bg1"/>
                </a:solidFill>
                <a:latin typeface="Arial" pitchFamily="34" charset="0"/>
                <a:cs typeface="Arial" pitchFamily="34" charset="0"/>
              </a:rPr>
              <a:t>papers, and effects, against unreasonable </a:t>
            </a:r>
          </a:p>
          <a:p>
            <a:pPr>
              <a:buNone/>
            </a:pPr>
            <a:r>
              <a:rPr lang="en-US" sz="2400" dirty="0" smtClean="0">
                <a:solidFill>
                  <a:schemeClr val="bg1"/>
                </a:solidFill>
                <a:latin typeface="Arial" pitchFamily="34" charset="0"/>
                <a:cs typeface="Arial" pitchFamily="34" charset="0"/>
              </a:rPr>
              <a:t>searches and seizures, shall not be violated, and </a:t>
            </a:r>
          </a:p>
          <a:p>
            <a:pPr>
              <a:buNone/>
            </a:pPr>
            <a:r>
              <a:rPr lang="en-US" sz="2400" dirty="0" smtClean="0">
                <a:solidFill>
                  <a:schemeClr val="bg1"/>
                </a:solidFill>
                <a:latin typeface="Arial" pitchFamily="34" charset="0"/>
                <a:cs typeface="Arial" pitchFamily="34" charset="0"/>
              </a:rPr>
              <a:t>no warrants shall be issued, but upon probable  </a:t>
            </a:r>
          </a:p>
          <a:p>
            <a:pPr>
              <a:buNone/>
            </a:pPr>
            <a:r>
              <a:rPr lang="en-US" sz="2400" dirty="0" smtClean="0">
                <a:solidFill>
                  <a:schemeClr val="bg1"/>
                </a:solidFill>
                <a:latin typeface="Arial" pitchFamily="34" charset="0"/>
                <a:cs typeface="Arial" pitchFamily="34" charset="0"/>
              </a:rPr>
              <a:t>cause, supported by oath or affirmation, and </a:t>
            </a:r>
          </a:p>
          <a:p>
            <a:pPr>
              <a:buNone/>
            </a:pPr>
            <a:r>
              <a:rPr lang="en-US" sz="2400" dirty="0" smtClean="0">
                <a:solidFill>
                  <a:schemeClr val="bg1"/>
                </a:solidFill>
                <a:latin typeface="Arial" pitchFamily="34" charset="0"/>
                <a:cs typeface="Arial" pitchFamily="34" charset="0"/>
              </a:rPr>
              <a:t>particularly describing the place to be searched, </a:t>
            </a:r>
          </a:p>
          <a:p>
            <a:pPr>
              <a:buNone/>
            </a:pPr>
            <a:r>
              <a:rPr lang="en-US" sz="2400" dirty="0" smtClean="0">
                <a:solidFill>
                  <a:schemeClr val="bg1"/>
                </a:solidFill>
                <a:latin typeface="Arial" pitchFamily="34" charset="0"/>
                <a:cs typeface="Arial" pitchFamily="34" charset="0"/>
              </a:rPr>
              <a:t>and the persons or things to be seized. Search </a:t>
            </a:r>
          </a:p>
          <a:p>
            <a:pPr>
              <a:buNone/>
            </a:pPr>
            <a:r>
              <a:rPr lang="en-US" sz="2400" dirty="0" smtClean="0">
                <a:solidFill>
                  <a:schemeClr val="bg1"/>
                </a:solidFill>
                <a:latin typeface="Arial" pitchFamily="34" charset="0"/>
                <a:cs typeface="Arial" pitchFamily="34" charset="0"/>
              </a:rPr>
              <a:t>and arrest should be limited in scope according to </a:t>
            </a:r>
          </a:p>
          <a:p>
            <a:pPr>
              <a:buNone/>
            </a:pPr>
            <a:r>
              <a:rPr lang="en-US" sz="2400" dirty="0" smtClean="0">
                <a:solidFill>
                  <a:schemeClr val="bg1"/>
                </a:solidFill>
                <a:latin typeface="Arial" pitchFamily="34" charset="0"/>
                <a:cs typeface="Arial" pitchFamily="34" charset="0"/>
              </a:rPr>
              <a:t>specific information supplied to issuing court, </a:t>
            </a:r>
          </a:p>
          <a:p>
            <a:pPr>
              <a:buNone/>
            </a:pPr>
            <a:r>
              <a:rPr lang="en-US" sz="2400" dirty="0" smtClean="0">
                <a:solidFill>
                  <a:schemeClr val="bg1"/>
                </a:solidFill>
                <a:latin typeface="Arial" pitchFamily="34" charset="0"/>
                <a:cs typeface="Arial" pitchFamily="34" charset="0"/>
              </a:rPr>
              <a:t>usually by a law enforcement officer, who has </a:t>
            </a:r>
          </a:p>
          <a:p>
            <a:pPr>
              <a:buNone/>
            </a:pPr>
            <a:r>
              <a:rPr lang="en-US" sz="2400" dirty="0" smtClean="0">
                <a:solidFill>
                  <a:schemeClr val="bg1"/>
                </a:solidFill>
                <a:latin typeface="Arial" pitchFamily="34" charset="0"/>
                <a:cs typeface="Arial" pitchFamily="34" charset="0"/>
              </a:rPr>
              <a:t>sworn by it.</a:t>
            </a:r>
            <a:endParaRPr lang="en-US" sz="1400" dirty="0" smtClean="0">
              <a:latin typeface="Arial" pitchFamily="34" charset="0"/>
              <a:cs typeface="Arial" pitchFamily="34" charset="0"/>
            </a:endParaRPr>
          </a:p>
          <a:p>
            <a:endParaRPr lang="en-US" dirty="0" smtClean="0"/>
          </a:p>
          <a:p>
            <a:endParaRPr lang="en-US" dirty="0" smtClean="0"/>
          </a:p>
          <a:p>
            <a:endParaRPr lang="en-US" dirty="0" smtClean="0"/>
          </a:p>
          <a:p>
            <a:endParaRPr lang="en-US" dirty="0"/>
          </a:p>
        </p:txBody>
      </p:sp>
    </p:spTree>
  </p:cSld>
  <p:clrMapOvr>
    <a:masterClrMapping/>
  </p:clrMapOvr>
  <p:transition>
    <p:sndAc>
      <p:stSnd>
        <p:snd r:embed="rId3" name="arrow.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Exceptions to the Rule</a:t>
            </a:r>
            <a:endParaRPr lang="en-US" dirty="0"/>
          </a:p>
        </p:txBody>
      </p:sp>
      <p:sp>
        <p:nvSpPr>
          <p:cNvPr id="4" name="Content Placeholder 3"/>
          <p:cNvSpPr>
            <a:spLocks noGrp="1"/>
          </p:cNvSpPr>
          <p:nvPr>
            <p:ph idx="1"/>
          </p:nvPr>
        </p:nvSpPr>
        <p:spPr>
          <a:xfrm>
            <a:off x="457200" y="1143000"/>
            <a:ext cx="8229600" cy="5166360"/>
          </a:xfrm>
        </p:spPr>
        <p:txBody>
          <a:bodyPr>
            <a:normAutofit/>
          </a:bodyPr>
          <a:lstStyle/>
          <a:p>
            <a:pPr>
              <a:buNone/>
            </a:pPr>
            <a:r>
              <a:rPr lang="en-US" dirty="0" smtClean="0">
                <a:solidFill>
                  <a:schemeClr val="bg1"/>
                </a:solidFill>
                <a:latin typeface="Arial" pitchFamily="34" charset="0"/>
                <a:cs typeface="Arial" pitchFamily="34" charset="0"/>
              </a:rPr>
              <a:t> </a:t>
            </a:r>
          </a:p>
          <a:p>
            <a:pPr>
              <a:buNone/>
            </a:pPr>
            <a:r>
              <a:rPr lang="en-US" dirty="0" smtClean="0">
                <a:solidFill>
                  <a:schemeClr val="bg1"/>
                </a:solidFill>
                <a:latin typeface="Arial" pitchFamily="34" charset="0"/>
                <a:cs typeface="Arial" pitchFamily="34" charset="0"/>
              </a:rPr>
              <a:t>    In the case of Mapp vs. Ohio, 367 U.S. 643 (1961), the Supreme Court ruled that the Fourth Amendment applies to the states by way of the Due Process Clause of the 14</a:t>
            </a:r>
            <a:r>
              <a:rPr lang="en-US" baseline="30000" dirty="0" smtClean="0">
                <a:solidFill>
                  <a:schemeClr val="bg1"/>
                </a:solidFill>
                <a:latin typeface="Arial" pitchFamily="34" charset="0"/>
                <a:cs typeface="Arial" pitchFamily="34" charset="0"/>
              </a:rPr>
              <a:t>th</a:t>
            </a:r>
            <a:r>
              <a:rPr lang="en-US" dirty="0" smtClean="0">
                <a:solidFill>
                  <a:schemeClr val="bg1"/>
                </a:solidFill>
                <a:latin typeface="Arial" pitchFamily="34" charset="0"/>
                <a:cs typeface="Arial" pitchFamily="34" charset="0"/>
              </a:rPr>
              <a:t> Amendment. </a:t>
            </a:r>
          </a:p>
          <a:p>
            <a:pPr>
              <a:buNone/>
            </a:pPr>
            <a:r>
              <a:rPr lang="en-US" dirty="0" smtClean="0">
                <a:solidFill>
                  <a:schemeClr val="bg1"/>
                </a:solidFill>
                <a:latin typeface="Arial" pitchFamily="34" charset="0"/>
                <a:cs typeface="Arial" pitchFamily="34" charset="0"/>
              </a:rPr>
              <a:t>    This clause means it prohibits state and local governments from depriving persons of life, liberty, or property without certain steps being taken to ensure fairness.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Exceptions to the Rule continued…</a:t>
            </a:r>
            <a:endParaRPr lang="en-US" dirty="0"/>
          </a:p>
        </p:txBody>
      </p:sp>
      <p:sp>
        <p:nvSpPr>
          <p:cNvPr id="3" name="Content Placeholder 2"/>
          <p:cNvSpPr>
            <a:spLocks noGrp="1"/>
          </p:cNvSpPr>
          <p:nvPr>
            <p:ph idx="1"/>
          </p:nvPr>
        </p:nvSpPr>
        <p:spPr/>
        <p:txBody>
          <a:bodyPr/>
          <a:lstStyle/>
          <a:p>
            <a:pPr>
              <a:buNone/>
            </a:pPr>
            <a:r>
              <a:rPr lang="en-US" dirty="0" smtClean="0">
                <a:solidFill>
                  <a:schemeClr val="bg1"/>
                </a:solidFill>
              </a:rPr>
              <a:t>     In Katz vs. United States, 389  U.S 347 (1967), the Supreme Court ruled that the amendment's protections apply only when the searched party has a "reasonable expectation of privacy".</a:t>
            </a:r>
          </a:p>
          <a:p>
            <a:pPr>
              <a:buNone/>
            </a:pPr>
            <a:r>
              <a:rPr lang="en-US" dirty="0" smtClean="0">
                <a:solidFill>
                  <a:schemeClr val="bg1"/>
                </a:solidFill>
              </a:rPr>
              <a:t>    The expectation of privacy is a  legal test which is crucial in defining the scope of the applicability of the privacy protections of the 4th Amendment. It is related to, but is not the same thing as a right of privacy.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normAutofit fontScale="90000"/>
          </a:bodyPr>
          <a:lstStyle/>
          <a:p>
            <a:r>
              <a:rPr lang="en-US" dirty="0" smtClean="0"/>
              <a:t>Types of Expectations of Privacy</a:t>
            </a:r>
            <a:endParaRPr lang="en-US" dirty="0"/>
          </a:p>
        </p:txBody>
      </p:sp>
      <p:sp>
        <p:nvSpPr>
          <p:cNvPr id="3" name="Content Placeholder 2"/>
          <p:cNvSpPr>
            <a:spLocks noGrp="1"/>
          </p:cNvSpPr>
          <p:nvPr>
            <p:ph idx="1"/>
          </p:nvPr>
        </p:nvSpPr>
        <p:spPr>
          <a:xfrm>
            <a:off x="457200" y="1143000"/>
            <a:ext cx="8229600" cy="5166360"/>
          </a:xfrm>
        </p:spPr>
        <p:txBody>
          <a:bodyPr>
            <a:normAutofit/>
          </a:bodyPr>
          <a:lstStyle/>
          <a:p>
            <a:pPr algn="ctr">
              <a:buNone/>
            </a:pPr>
            <a:r>
              <a:rPr lang="en-US" dirty="0" smtClean="0">
                <a:solidFill>
                  <a:schemeClr val="bg1"/>
                </a:solidFill>
              </a:rPr>
              <a:t>     Two  types: </a:t>
            </a:r>
          </a:p>
          <a:p>
            <a:pPr>
              <a:buFont typeface="Wingdings" pitchFamily="2" charset="2"/>
              <a:buChar char="Ø"/>
            </a:pPr>
            <a:r>
              <a:rPr lang="en-US" dirty="0" smtClean="0">
                <a:solidFill>
                  <a:schemeClr val="bg1"/>
                </a:solidFill>
              </a:rPr>
              <a:t> A </a:t>
            </a:r>
            <a:r>
              <a:rPr lang="en-US" b="1" dirty="0" smtClean="0">
                <a:solidFill>
                  <a:schemeClr val="bg1"/>
                </a:solidFill>
              </a:rPr>
              <a:t>subjective expectation of privacy</a:t>
            </a:r>
            <a:r>
              <a:rPr lang="en-US" dirty="0" smtClean="0">
                <a:solidFill>
                  <a:schemeClr val="bg1"/>
                </a:solidFill>
              </a:rPr>
              <a:t> is an opinion of a person that a certain location or situation is private. These obviously vary greatly from person to person. </a:t>
            </a:r>
          </a:p>
          <a:p>
            <a:pPr>
              <a:buFont typeface="Wingdings" pitchFamily="2" charset="2"/>
              <a:buChar char="Ø"/>
            </a:pPr>
            <a:endParaRPr lang="en-US" dirty="0" smtClean="0">
              <a:solidFill>
                <a:schemeClr val="bg1"/>
              </a:solidFill>
            </a:endParaRPr>
          </a:p>
          <a:p>
            <a:pPr>
              <a:buFont typeface="Wingdings" pitchFamily="2" charset="2"/>
              <a:buChar char="Ø"/>
            </a:pPr>
            <a:r>
              <a:rPr lang="en-US" dirty="0" smtClean="0">
                <a:solidFill>
                  <a:schemeClr val="bg1"/>
                </a:solidFill>
              </a:rPr>
              <a:t>An </a:t>
            </a:r>
            <a:r>
              <a:rPr lang="en-US" b="1" dirty="0" smtClean="0">
                <a:solidFill>
                  <a:schemeClr val="bg1"/>
                </a:solidFill>
              </a:rPr>
              <a:t>objective, legitimate</a:t>
            </a:r>
            <a:r>
              <a:rPr lang="en-US" dirty="0" smtClean="0">
                <a:solidFill>
                  <a:schemeClr val="bg1"/>
                </a:solidFill>
              </a:rPr>
              <a:t> or </a:t>
            </a:r>
            <a:r>
              <a:rPr lang="en-US" b="1" dirty="0" smtClean="0">
                <a:solidFill>
                  <a:schemeClr val="bg1"/>
                </a:solidFill>
              </a:rPr>
              <a:t>reasonable expectation of privacy</a:t>
            </a:r>
            <a:r>
              <a:rPr lang="en-US" dirty="0" smtClean="0">
                <a:solidFill>
                  <a:schemeClr val="bg1"/>
                </a:solidFill>
              </a:rPr>
              <a:t> is an expectation of privacy generally recognized by society. </a:t>
            </a:r>
          </a:p>
          <a:p>
            <a:pPr>
              <a:buFont typeface="Wingdings" pitchFamily="2" charset="2"/>
              <a:buChar char="Ø"/>
            </a:pPr>
            <a:endParaRPr lang="en-US" dirty="0" smtClean="0">
              <a:solidFill>
                <a:schemeClr val="bg1"/>
              </a:solidFill>
            </a:endParaRP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expectation of privacy </a:t>
            </a:r>
            <a:endParaRPr lang="en-US" dirty="0"/>
          </a:p>
        </p:txBody>
      </p:sp>
      <p:sp>
        <p:nvSpPr>
          <p:cNvPr id="6" name="Text Placeholder 5"/>
          <p:cNvSpPr>
            <a:spLocks noGrp="1"/>
          </p:cNvSpPr>
          <p:nvPr>
            <p:ph type="body" sz="half" idx="3"/>
          </p:nvPr>
        </p:nvSpPr>
        <p:spPr/>
        <p:txBody>
          <a:bodyPr/>
          <a:lstStyle/>
          <a:p>
            <a:endParaRPr lang="en-US"/>
          </a:p>
        </p:txBody>
      </p:sp>
      <p:sp>
        <p:nvSpPr>
          <p:cNvPr id="3" name="Content Placeholder 2"/>
          <p:cNvSpPr>
            <a:spLocks noGrp="1"/>
          </p:cNvSpPr>
          <p:nvPr>
            <p:ph sz="quarter" idx="2"/>
          </p:nvPr>
        </p:nvSpPr>
        <p:spPr>
          <a:xfrm>
            <a:off x="457200" y="1600200"/>
            <a:ext cx="4040188" cy="4525963"/>
          </a:xfrm>
        </p:spPr>
        <p:txBody>
          <a:bodyPr>
            <a:normAutofit fontScale="92500" lnSpcReduction="10000"/>
          </a:bodyPr>
          <a:lstStyle/>
          <a:p>
            <a:pPr>
              <a:buNone/>
            </a:pPr>
            <a:r>
              <a:rPr lang="en-US" dirty="0" smtClean="0">
                <a:solidFill>
                  <a:schemeClr val="bg1"/>
                </a:solidFill>
              </a:rPr>
              <a:t>      </a:t>
            </a:r>
            <a:r>
              <a:rPr lang="en-US" sz="2800" dirty="0" smtClean="0">
                <a:solidFill>
                  <a:schemeClr val="bg1"/>
                </a:solidFill>
              </a:rPr>
              <a:t>A person's residence or hotel room and public places which have been specifically provided by businesses or the public sector to ensure privacy, such as public restrooms, private portions of jailhouses or phone booths. </a:t>
            </a:r>
          </a:p>
          <a:p>
            <a:pPr>
              <a:buNone/>
            </a:pPr>
            <a:endParaRPr lang="en-US" dirty="0" smtClean="0">
              <a:solidFill>
                <a:schemeClr val="bg1"/>
              </a:solidFill>
            </a:endParaRPr>
          </a:p>
          <a:p>
            <a:pPr>
              <a:buNone/>
            </a:pPr>
            <a:endParaRPr lang="en-US" dirty="0" smtClean="0">
              <a:solidFill>
                <a:schemeClr val="bg1"/>
              </a:solidFill>
            </a:endParaRPr>
          </a:p>
          <a:p>
            <a:pPr>
              <a:buNone/>
            </a:pPr>
            <a:endParaRPr lang="en-US" dirty="0" smtClean="0">
              <a:solidFill>
                <a:schemeClr val="bg1"/>
              </a:solidFill>
            </a:endParaRPr>
          </a:p>
          <a:p>
            <a:pPr>
              <a:buNone/>
            </a:pPr>
            <a:endParaRPr lang="en-US" dirty="0" smtClean="0">
              <a:solidFill>
                <a:schemeClr val="bg1"/>
              </a:solidFill>
            </a:endParaRPr>
          </a:p>
          <a:p>
            <a:pPr>
              <a:buNone/>
            </a:pPr>
            <a:endParaRPr lang="en-US" dirty="0" smtClean="0"/>
          </a:p>
          <a:p>
            <a:endParaRPr lang="en-US" dirty="0"/>
          </a:p>
        </p:txBody>
      </p:sp>
      <p:sp>
        <p:nvSpPr>
          <p:cNvPr id="7" name="Content Placeholder 6"/>
          <p:cNvSpPr>
            <a:spLocks noGrp="1"/>
          </p:cNvSpPr>
          <p:nvPr>
            <p:ph sz="quarter" idx="4"/>
          </p:nvPr>
        </p:nvSpPr>
        <p:spPr/>
        <p:txBody>
          <a:bodyPr/>
          <a:lstStyle/>
          <a:p>
            <a:endParaRPr lang="en-US"/>
          </a:p>
        </p:txBody>
      </p:sp>
      <p:pic>
        <p:nvPicPr>
          <p:cNvPr id="4" name="Picture 3" descr="Eyeball.jpg"/>
          <p:cNvPicPr>
            <a:picLocks noChangeAspect="1"/>
          </p:cNvPicPr>
          <p:nvPr/>
        </p:nvPicPr>
        <p:blipFill>
          <a:blip r:embed="rId2" cstate="print"/>
          <a:stretch>
            <a:fillRect/>
          </a:stretch>
        </p:blipFill>
        <p:spPr>
          <a:xfrm>
            <a:off x="4648200" y="1447800"/>
            <a:ext cx="4495800" cy="50292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990600"/>
          </a:xfrm>
        </p:spPr>
        <p:txBody>
          <a:bodyPr>
            <a:normAutofit/>
          </a:bodyPr>
          <a:lstStyle/>
          <a:p>
            <a:r>
              <a:rPr lang="en-US" dirty="0" smtClean="0"/>
              <a:t>No Privacy Rights</a:t>
            </a:r>
            <a:endParaRPr lang="en-US" dirty="0"/>
          </a:p>
        </p:txBody>
      </p:sp>
      <p:sp>
        <p:nvSpPr>
          <p:cNvPr id="7" name="Content Placeholder 6"/>
          <p:cNvSpPr>
            <a:spLocks noGrp="1"/>
          </p:cNvSpPr>
          <p:nvPr>
            <p:ph idx="1"/>
          </p:nvPr>
        </p:nvSpPr>
        <p:spPr>
          <a:xfrm>
            <a:off x="457200" y="1143000"/>
            <a:ext cx="8229600" cy="5166360"/>
          </a:xfrm>
        </p:spPr>
        <p:txBody>
          <a:bodyPr>
            <a:normAutofit fontScale="85000" lnSpcReduction="20000"/>
          </a:bodyPr>
          <a:lstStyle/>
          <a:p>
            <a:pPr>
              <a:buNone/>
            </a:pPr>
            <a:r>
              <a:rPr lang="en-US" sz="3300" dirty="0" smtClean="0">
                <a:solidFill>
                  <a:schemeClr val="bg1"/>
                </a:solidFill>
              </a:rPr>
              <a:t>     In general, one cannot have a reasonable expectation of privacy  regarding things open to the public. </a:t>
            </a:r>
          </a:p>
          <a:p>
            <a:pPr>
              <a:buNone/>
            </a:pPr>
            <a:endParaRPr lang="en-US" sz="2900" dirty="0" smtClean="0">
              <a:solidFill>
                <a:schemeClr val="bg1"/>
              </a:solidFill>
            </a:endParaRPr>
          </a:p>
          <a:p>
            <a:pPr>
              <a:buNone/>
            </a:pPr>
            <a:r>
              <a:rPr lang="en-US" sz="2900" dirty="0" smtClean="0">
                <a:solidFill>
                  <a:schemeClr val="bg1"/>
                </a:solidFill>
              </a:rPr>
              <a:t>     </a:t>
            </a:r>
            <a:r>
              <a:rPr lang="en-US" sz="3300" dirty="0" smtClean="0">
                <a:solidFill>
                  <a:schemeClr val="bg1"/>
                </a:solidFill>
              </a:rPr>
              <a:t>Example of non privacy rights : garbage left for collection in a public place, account records held by the bank, a person's physical characteristics (including blood, hair, fingerprints, fingernails and the sound of your voice), what the naked eye can see below in public air space (without the use of special equipment), anything in open fields (eg. barn), odors emanating from your car or luggage and paint scrapings on the outside of your car.</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dirty="0" smtClean="0"/>
              <a:t>Personal Connections</a:t>
            </a:r>
            <a:endParaRPr lang="en-US" dirty="0"/>
          </a:p>
        </p:txBody>
      </p:sp>
      <p:sp>
        <p:nvSpPr>
          <p:cNvPr id="3" name="Content Placeholder 2"/>
          <p:cNvSpPr>
            <a:spLocks noGrp="1"/>
          </p:cNvSpPr>
          <p:nvPr>
            <p:ph idx="1"/>
          </p:nvPr>
        </p:nvSpPr>
        <p:spPr>
          <a:xfrm>
            <a:off x="457200" y="914400"/>
            <a:ext cx="8229600" cy="5943600"/>
          </a:xfrm>
        </p:spPr>
        <p:txBody>
          <a:bodyPr>
            <a:noAutofit/>
          </a:bodyPr>
          <a:lstStyle/>
          <a:p>
            <a:pPr>
              <a:buNone/>
            </a:pPr>
            <a:r>
              <a:rPr lang="en-US" sz="2400" dirty="0" smtClean="0">
                <a:solidFill>
                  <a:schemeClr val="bg1"/>
                </a:solidFill>
                <a:latin typeface="Arial" pitchFamily="34" charset="0"/>
                <a:cs typeface="Arial" pitchFamily="34" charset="0"/>
              </a:rPr>
              <a:t>The police have the power to search and seize, but</a:t>
            </a:r>
          </a:p>
          <a:p>
            <a:pPr>
              <a:buNone/>
            </a:pPr>
            <a:r>
              <a:rPr lang="en-US" sz="2400" dirty="0" smtClean="0">
                <a:solidFill>
                  <a:schemeClr val="bg1"/>
                </a:solidFill>
                <a:latin typeface="Arial" pitchFamily="34" charset="0"/>
                <a:cs typeface="Arial" pitchFamily="34" charset="0"/>
              </a:rPr>
              <a:t>individuals are protected against Arbitrary, unreasonable </a:t>
            </a:r>
          </a:p>
          <a:p>
            <a:pPr>
              <a:buNone/>
            </a:pPr>
            <a:r>
              <a:rPr lang="en-US" sz="2400" dirty="0" smtClean="0">
                <a:solidFill>
                  <a:schemeClr val="bg1"/>
                </a:solidFill>
                <a:latin typeface="Arial" pitchFamily="34" charset="0"/>
                <a:cs typeface="Arial" pitchFamily="34" charset="0"/>
              </a:rPr>
              <a:t>police intrusions. </a:t>
            </a:r>
          </a:p>
          <a:p>
            <a:pPr>
              <a:buNone/>
            </a:pPr>
            <a:endParaRPr lang="en-US" sz="2400" dirty="0" smtClean="0">
              <a:solidFill>
                <a:schemeClr val="bg1"/>
              </a:solidFill>
              <a:latin typeface="Arial" pitchFamily="34" charset="0"/>
              <a:cs typeface="Arial" pitchFamily="34" charset="0"/>
            </a:endParaRPr>
          </a:p>
          <a:p>
            <a:pPr>
              <a:buNone/>
            </a:pPr>
            <a:r>
              <a:rPr lang="en-US" sz="2400" dirty="0" smtClean="0">
                <a:solidFill>
                  <a:schemeClr val="bg1"/>
                </a:solidFill>
                <a:latin typeface="Arial" pitchFamily="34" charset="0"/>
                <a:cs typeface="Arial" pitchFamily="34" charset="0"/>
              </a:rPr>
              <a:t>The safeguards enumerated by the 4th Amendment </a:t>
            </a:r>
          </a:p>
          <a:p>
            <a:pPr>
              <a:buNone/>
            </a:pPr>
            <a:r>
              <a:rPr lang="en-US" sz="2400" dirty="0" smtClean="0">
                <a:solidFill>
                  <a:schemeClr val="bg1"/>
                </a:solidFill>
                <a:latin typeface="Arial" pitchFamily="34" charset="0"/>
                <a:cs typeface="Arial" pitchFamily="34" charset="0"/>
              </a:rPr>
              <a:t>only apply against state action, namely action taken by a </a:t>
            </a:r>
          </a:p>
          <a:p>
            <a:pPr>
              <a:buNone/>
            </a:pPr>
            <a:r>
              <a:rPr lang="en-US" sz="2400" dirty="0" smtClean="0">
                <a:solidFill>
                  <a:schemeClr val="bg1"/>
                </a:solidFill>
                <a:latin typeface="Arial" pitchFamily="34" charset="0"/>
                <a:cs typeface="Arial" pitchFamily="34" charset="0"/>
              </a:rPr>
              <a:t>governmental official or at the direction of a governmental</a:t>
            </a:r>
          </a:p>
          <a:p>
            <a:pPr>
              <a:buNone/>
            </a:pPr>
            <a:r>
              <a:rPr lang="en-US" sz="2400" dirty="0" smtClean="0">
                <a:solidFill>
                  <a:schemeClr val="bg1"/>
                </a:solidFill>
                <a:latin typeface="Arial" pitchFamily="34" charset="0"/>
                <a:cs typeface="Arial" pitchFamily="34" charset="0"/>
              </a:rPr>
              <a:t> official.</a:t>
            </a:r>
          </a:p>
          <a:p>
            <a:pPr>
              <a:buNone/>
            </a:pPr>
            <a:endParaRPr lang="en-US" sz="2400" dirty="0" smtClean="0">
              <a:solidFill>
                <a:schemeClr val="bg1"/>
              </a:solidFill>
              <a:latin typeface="Arial" pitchFamily="34" charset="0"/>
              <a:cs typeface="Arial" pitchFamily="34" charset="0"/>
            </a:endParaRPr>
          </a:p>
          <a:p>
            <a:pPr>
              <a:buNone/>
            </a:pPr>
            <a:r>
              <a:rPr lang="en-US" sz="2400" dirty="0" smtClean="0">
                <a:solidFill>
                  <a:schemeClr val="bg1"/>
                </a:solidFill>
                <a:latin typeface="Arial" pitchFamily="34" charset="0"/>
                <a:cs typeface="Arial" pitchFamily="34" charset="0"/>
              </a:rPr>
              <a:t>Bugging, wiretapping and other related snooping activity </a:t>
            </a:r>
          </a:p>
          <a:p>
            <a:pPr>
              <a:buNone/>
            </a:pPr>
            <a:r>
              <a:rPr lang="en-US" sz="2400" dirty="0" smtClean="0">
                <a:solidFill>
                  <a:schemeClr val="bg1"/>
                </a:solidFill>
                <a:latin typeface="Arial" pitchFamily="34" charset="0"/>
                <a:cs typeface="Arial" pitchFamily="34" charset="0"/>
              </a:rPr>
              <a:t>performed by purely private citizens, such as private </a:t>
            </a:r>
          </a:p>
          <a:p>
            <a:pPr>
              <a:buNone/>
            </a:pPr>
            <a:r>
              <a:rPr lang="en-US" sz="2400" dirty="0" smtClean="0">
                <a:solidFill>
                  <a:schemeClr val="bg1"/>
                </a:solidFill>
                <a:latin typeface="Arial" pitchFamily="34" charset="0"/>
                <a:cs typeface="Arial" pitchFamily="34" charset="0"/>
              </a:rPr>
              <a:t>investigators, do not receive 4</a:t>
            </a:r>
            <a:r>
              <a:rPr lang="en-US" sz="2400" baseline="30000" dirty="0" smtClean="0">
                <a:solidFill>
                  <a:schemeClr val="bg1"/>
                </a:solidFill>
                <a:latin typeface="Arial" pitchFamily="34" charset="0"/>
                <a:cs typeface="Arial" pitchFamily="34" charset="0"/>
              </a:rPr>
              <a:t>th</a:t>
            </a:r>
            <a:r>
              <a:rPr lang="en-US" sz="2400" dirty="0" smtClean="0">
                <a:solidFill>
                  <a:schemeClr val="bg1"/>
                </a:solidFill>
                <a:latin typeface="Arial" pitchFamily="34" charset="0"/>
                <a:cs typeface="Arial" pitchFamily="34" charset="0"/>
              </a:rPr>
              <a:t> Amendment scrutiny </a:t>
            </a:r>
          </a:p>
          <a:p>
            <a:pPr>
              <a:buNone/>
            </a:pPr>
            <a:r>
              <a:rPr lang="en-US" sz="2000" dirty="0" smtClean="0">
                <a:solidFill>
                  <a:schemeClr val="bg1"/>
                </a:solidFill>
                <a:latin typeface="Arial" pitchFamily="34" charset="0"/>
                <a:cs typeface="Arial" pitchFamily="34" charset="0"/>
              </a:rPr>
              <a:t> </a:t>
            </a:r>
          </a:p>
          <a:p>
            <a:pPr>
              <a:buNone/>
            </a:pPr>
            <a:endParaRPr lang="en-US" sz="2400" dirty="0" smtClean="0">
              <a:solidFill>
                <a:schemeClr val="bg1"/>
              </a:solidFill>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68</TotalTime>
  <Words>800</Words>
  <Application>Microsoft Office PowerPoint</Application>
  <PresentationFormat>On-screen Show (4:3)</PresentationFormat>
  <Paragraphs>88</Paragraphs>
  <Slides>11</Slides>
  <Notes>5</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Political Beliefs Presentation</vt:lpstr>
      <vt:lpstr>PowerPoint Presentation</vt:lpstr>
      <vt:lpstr>PowerPoint Presentation</vt:lpstr>
      <vt:lpstr>Exceptions to the Rule</vt:lpstr>
      <vt:lpstr>Exceptions to the Rule continued…</vt:lpstr>
      <vt:lpstr>Types of Expectations of Privacy</vt:lpstr>
      <vt:lpstr>Examples of expectation of privacy </vt:lpstr>
      <vt:lpstr>No Privacy Rights</vt:lpstr>
      <vt:lpstr>Personal Connections</vt:lpstr>
      <vt:lpstr>The Carroll Doctrine</vt:lpstr>
      <vt:lpstr>Societal Connection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Beliefs Presentation</dc:title>
  <dc:creator>Robert</dc:creator>
  <cp:lastModifiedBy>AF</cp:lastModifiedBy>
  <cp:revision>17</cp:revision>
  <dcterms:created xsi:type="dcterms:W3CDTF">2011-12-07T22:19:41Z</dcterms:created>
  <dcterms:modified xsi:type="dcterms:W3CDTF">2011-12-08T00:54:13Z</dcterms:modified>
</cp:coreProperties>
</file>